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</p:sldIdLst>
  <p:sldSz cx="8945563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917" y="2095078"/>
            <a:ext cx="7603729" cy="4456853"/>
          </a:xfrm>
        </p:spPr>
        <p:txBody>
          <a:bodyPr anchor="b"/>
          <a:lstStyle>
            <a:lvl1pPr algn="ctr">
              <a:defRPr sz="58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8196" y="6723804"/>
            <a:ext cx="6709172" cy="3090756"/>
          </a:xfrm>
        </p:spPr>
        <p:txBody>
          <a:bodyPr/>
          <a:lstStyle>
            <a:lvl1pPr marL="0" indent="0" algn="ctr">
              <a:buNone/>
              <a:defRPr sz="2348"/>
            </a:lvl1pPr>
            <a:lvl2pPr marL="447279" indent="0" algn="ctr">
              <a:buNone/>
              <a:defRPr sz="1957"/>
            </a:lvl2pPr>
            <a:lvl3pPr marL="894558" indent="0" algn="ctr">
              <a:buNone/>
              <a:defRPr sz="1761"/>
            </a:lvl3pPr>
            <a:lvl4pPr marL="1341836" indent="0" algn="ctr">
              <a:buNone/>
              <a:defRPr sz="1565"/>
            </a:lvl4pPr>
            <a:lvl5pPr marL="1789115" indent="0" algn="ctr">
              <a:buNone/>
              <a:defRPr sz="1565"/>
            </a:lvl5pPr>
            <a:lvl6pPr marL="2236394" indent="0" algn="ctr">
              <a:buNone/>
              <a:defRPr sz="1565"/>
            </a:lvl6pPr>
            <a:lvl7pPr marL="2683673" indent="0" algn="ctr">
              <a:buNone/>
              <a:defRPr sz="1565"/>
            </a:lvl7pPr>
            <a:lvl8pPr marL="3130951" indent="0" algn="ctr">
              <a:buNone/>
              <a:defRPr sz="1565"/>
            </a:lvl8pPr>
            <a:lvl9pPr marL="3578230" indent="0" algn="ctr">
              <a:buNone/>
              <a:defRPr sz="156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05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1669" y="681567"/>
            <a:ext cx="1928887" cy="1084876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008" y="681567"/>
            <a:ext cx="5674842" cy="1084876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4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49" y="3191514"/>
            <a:ext cx="7715548" cy="5325109"/>
          </a:xfrm>
        </p:spPr>
        <p:txBody>
          <a:bodyPr anchor="b"/>
          <a:lstStyle>
            <a:lvl1pPr>
              <a:defRPr sz="58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349" y="8567000"/>
            <a:ext cx="7715548" cy="2800349"/>
          </a:xfrm>
        </p:spPr>
        <p:txBody>
          <a:bodyPr/>
          <a:lstStyle>
            <a:lvl1pPr marL="0" indent="0">
              <a:buNone/>
              <a:defRPr sz="2348">
                <a:solidFill>
                  <a:schemeClr val="tx1"/>
                </a:solidFill>
              </a:defRPr>
            </a:lvl1pPr>
            <a:lvl2pPr marL="447279" indent="0">
              <a:buNone/>
              <a:defRPr sz="1957">
                <a:solidFill>
                  <a:schemeClr val="tx1">
                    <a:tint val="75000"/>
                  </a:schemeClr>
                </a:solidFill>
              </a:defRPr>
            </a:lvl2pPr>
            <a:lvl3pPr marL="894558" indent="0">
              <a:buNone/>
              <a:defRPr sz="1761">
                <a:solidFill>
                  <a:schemeClr val="tx1">
                    <a:tint val="75000"/>
                  </a:schemeClr>
                </a:solidFill>
              </a:defRPr>
            </a:lvl3pPr>
            <a:lvl4pPr marL="1341836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178911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236394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2683673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130951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3578230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17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008" y="3407833"/>
            <a:ext cx="3801864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691" y="3407833"/>
            <a:ext cx="3801864" cy="81224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21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681570"/>
            <a:ext cx="7715548" cy="247438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174" y="3138171"/>
            <a:ext cx="3784392" cy="1537969"/>
          </a:xfrm>
        </p:spPr>
        <p:txBody>
          <a:bodyPr anchor="b"/>
          <a:lstStyle>
            <a:lvl1pPr marL="0" indent="0">
              <a:buNone/>
              <a:defRPr sz="2348" b="1"/>
            </a:lvl1pPr>
            <a:lvl2pPr marL="447279" indent="0">
              <a:buNone/>
              <a:defRPr sz="1957" b="1"/>
            </a:lvl2pPr>
            <a:lvl3pPr marL="894558" indent="0">
              <a:buNone/>
              <a:defRPr sz="1761" b="1"/>
            </a:lvl3pPr>
            <a:lvl4pPr marL="1341836" indent="0">
              <a:buNone/>
              <a:defRPr sz="1565" b="1"/>
            </a:lvl4pPr>
            <a:lvl5pPr marL="1789115" indent="0">
              <a:buNone/>
              <a:defRPr sz="1565" b="1"/>
            </a:lvl5pPr>
            <a:lvl6pPr marL="2236394" indent="0">
              <a:buNone/>
              <a:defRPr sz="1565" b="1"/>
            </a:lvl6pPr>
            <a:lvl7pPr marL="2683673" indent="0">
              <a:buNone/>
              <a:defRPr sz="1565" b="1"/>
            </a:lvl7pPr>
            <a:lvl8pPr marL="3130951" indent="0">
              <a:buNone/>
              <a:defRPr sz="1565" b="1"/>
            </a:lvl8pPr>
            <a:lvl9pPr marL="3578230" indent="0">
              <a:buNone/>
              <a:defRPr sz="15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174" y="4676140"/>
            <a:ext cx="3784392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8692" y="3138171"/>
            <a:ext cx="3803029" cy="1537969"/>
          </a:xfrm>
        </p:spPr>
        <p:txBody>
          <a:bodyPr anchor="b"/>
          <a:lstStyle>
            <a:lvl1pPr marL="0" indent="0">
              <a:buNone/>
              <a:defRPr sz="2348" b="1"/>
            </a:lvl1pPr>
            <a:lvl2pPr marL="447279" indent="0">
              <a:buNone/>
              <a:defRPr sz="1957" b="1"/>
            </a:lvl2pPr>
            <a:lvl3pPr marL="894558" indent="0">
              <a:buNone/>
              <a:defRPr sz="1761" b="1"/>
            </a:lvl3pPr>
            <a:lvl4pPr marL="1341836" indent="0">
              <a:buNone/>
              <a:defRPr sz="1565" b="1"/>
            </a:lvl4pPr>
            <a:lvl5pPr marL="1789115" indent="0">
              <a:buNone/>
              <a:defRPr sz="1565" b="1"/>
            </a:lvl5pPr>
            <a:lvl6pPr marL="2236394" indent="0">
              <a:buNone/>
              <a:defRPr sz="1565" b="1"/>
            </a:lvl6pPr>
            <a:lvl7pPr marL="2683673" indent="0">
              <a:buNone/>
              <a:defRPr sz="1565" b="1"/>
            </a:lvl7pPr>
            <a:lvl8pPr marL="3130951" indent="0">
              <a:buNone/>
              <a:defRPr sz="1565" b="1"/>
            </a:lvl8pPr>
            <a:lvl9pPr marL="3578230" indent="0">
              <a:buNone/>
              <a:defRPr sz="156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8692" y="4676140"/>
            <a:ext cx="3803029" cy="687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5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4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50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853440"/>
            <a:ext cx="2885177" cy="2987040"/>
          </a:xfrm>
        </p:spPr>
        <p:txBody>
          <a:bodyPr anchor="b"/>
          <a:lstStyle>
            <a:lvl1pPr>
              <a:defRPr sz="31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030" y="1843196"/>
            <a:ext cx="4528691" cy="9097433"/>
          </a:xfrm>
        </p:spPr>
        <p:txBody>
          <a:bodyPr/>
          <a:lstStyle>
            <a:lvl1pPr>
              <a:defRPr sz="3131"/>
            </a:lvl1pPr>
            <a:lvl2pPr>
              <a:defRPr sz="2739"/>
            </a:lvl2pPr>
            <a:lvl3pPr>
              <a:defRPr sz="2348"/>
            </a:lvl3pPr>
            <a:lvl4pPr>
              <a:defRPr sz="1957"/>
            </a:lvl4pPr>
            <a:lvl5pPr>
              <a:defRPr sz="1957"/>
            </a:lvl5pPr>
            <a:lvl6pPr>
              <a:defRPr sz="1957"/>
            </a:lvl6pPr>
            <a:lvl7pPr>
              <a:defRPr sz="1957"/>
            </a:lvl7pPr>
            <a:lvl8pPr>
              <a:defRPr sz="1957"/>
            </a:lvl8pPr>
            <a:lvl9pPr>
              <a:defRPr sz="19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3" y="3840480"/>
            <a:ext cx="2885177" cy="7114964"/>
          </a:xfrm>
        </p:spPr>
        <p:txBody>
          <a:bodyPr/>
          <a:lstStyle>
            <a:lvl1pPr marL="0" indent="0">
              <a:buNone/>
              <a:defRPr sz="1565"/>
            </a:lvl1pPr>
            <a:lvl2pPr marL="447279" indent="0">
              <a:buNone/>
              <a:defRPr sz="1370"/>
            </a:lvl2pPr>
            <a:lvl3pPr marL="894558" indent="0">
              <a:buNone/>
              <a:defRPr sz="1174"/>
            </a:lvl3pPr>
            <a:lvl4pPr marL="1341836" indent="0">
              <a:buNone/>
              <a:defRPr sz="978"/>
            </a:lvl4pPr>
            <a:lvl5pPr marL="1789115" indent="0">
              <a:buNone/>
              <a:defRPr sz="978"/>
            </a:lvl5pPr>
            <a:lvl6pPr marL="2236394" indent="0">
              <a:buNone/>
              <a:defRPr sz="978"/>
            </a:lvl6pPr>
            <a:lvl7pPr marL="2683673" indent="0">
              <a:buNone/>
              <a:defRPr sz="978"/>
            </a:lvl7pPr>
            <a:lvl8pPr marL="3130951" indent="0">
              <a:buNone/>
              <a:defRPr sz="978"/>
            </a:lvl8pPr>
            <a:lvl9pPr marL="3578230" indent="0">
              <a:buNone/>
              <a:defRPr sz="9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26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73" y="853440"/>
            <a:ext cx="2885177" cy="2987040"/>
          </a:xfrm>
        </p:spPr>
        <p:txBody>
          <a:bodyPr anchor="b"/>
          <a:lstStyle>
            <a:lvl1pPr>
              <a:defRPr sz="31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3030" y="1843196"/>
            <a:ext cx="4528691" cy="9097433"/>
          </a:xfrm>
        </p:spPr>
        <p:txBody>
          <a:bodyPr anchor="t"/>
          <a:lstStyle>
            <a:lvl1pPr marL="0" indent="0">
              <a:buNone/>
              <a:defRPr sz="3131"/>
            </a:lvl1pPr>
            <a:lvl2pPr marL="447279" indent="0">
              <a:buNone/>
              <a:defRPr sz="2739"/>
            </a:lvl2pPr>
            <a:lvl3pPr marL="894558" indent="0">
              <a:buNone/>
              <a:defRPr sz="2348"/>
            </a:lvl3pPr>
            <a:lvl4pPr marL="1341836" indent="0">
              <a:buNone/>
              <a:defRPr sz="1957"/>
            </a:lvl4pPr>
            <a:lvl5pPr marL="1789115" indent="0">
              <a:buNone/>
              <a:defRPr sz="1957"/>
            </a:lvl5pPr>
            <a:lvl6pPr marL="2236394" indent="0">
              <a:buNone/>
              <a:defRPr sz="1957"/>
            </a:lvl6pPr>
            <a:lvl7pPr marL="2683673" indent="0">
              <a:buNone/>
              <a:defRPr sz="1957"/>
            </a:lvl7pPr>
            <a:lvl8pPr marL="3130951" indent="0">
              <a:buNone/>
              <a:defRPr sz="1957"/>
            </a:lvl8pPr>
            <a:lvl9pPr marL="3578230" indent="0">
              <a:buNone/>
              <a:defRPr sz="19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173" y="3840480"/>
            <a:ext cx="2885177" cy="7114964"/>
          </a:xfrm>
        </p:spPr>
        <p:txBody>
          <a:bodyPr/>
          <a:lstStyle>
            <a:lvl1pPr marL="0" indent="0">
              <a:buNone/>
              <a:defRPr sz="1565"/>
            </a:lvl1pPr>
            <a:lvl2pPr marL="447279" indent="0">
              <a:buNone/>
              <a:defRPr sz="1370"/>
            </a:lvl2pPr>
            <a:lvl3pPr marL="894558" indent="0">
              <a:buNone/>
              <a:defRPr sz="1174"/>
            </a:lvl3pPr>
            <a:lvl4pPr marL="1341836" indent="0">
              <a:buNone/>
              <a:defRPr sz="978"/>
            </a:lvl4pPr>
            <a:lvl5pPr marL="1789115" indent="0">
              <a:buNone/>
              <a:defRPr sz="978"/>
            </a:lvl5pPr>
            <a:lvl6pPr marL="2236394" indent="0">
              <a:buNone/>
              <a:defRPr sz="978"/>
            </a:lvl6pPr>
            <a:lvl7pPr marL="2683673" indent="0">
              <a:buNone/>
              <a:defRPr sz="978"/>
            </a:lvl7pPr>
            <a:lvl8pPr marL="3130951" indent="0">
              <a:buNone/>
              <a:defRPr sz="978"/>
            </a:lvl8pPr>
            <a:lvl9pPr marL="3578230" indent="0">
              <a:buNone/>
              <a:defRPr sz="97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9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008" y="681570"/>
            <a:ext cx="7715548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008" y="3407833"/>
            <a:ext cx="7715548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007" y="11865189"/>
            <a:ext cx="2012752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A4488-457B-428B-8C4D-D19C100CA0A6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3218" y="11865189"/>
            <a:ext cx="3019128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17804" y="11865189"/>
            <a:ext cx="2012752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4C05-E399-4193-B86F-7D1BE690AC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894558" rtl="0" eaLnBrk="1" latinLnBrk="0" hangingPunct="1">
        <a:lnSpc>
          <a:spcPct val="90000"/>
        </a:lnSpc>
        <a:spcBef>
          <a:spcPct val="0"/>
        </a:spcBef>
        <a:buNone/>
        <a:defRPr sz="43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639" indent="-223639" algn="l" defTabSz="894558" rtl="0" eaLnBrk="1" latinLnBrk="0" hangingPunct="1">
        <a:lnSpc>
          <a:spcPct val="90000"/>
        </a:lnSpc>
        <a:spcBef>
          <a:spcPts val="978"/>
        </a:spcBef>
        <a:buFont typeface="Arial" panose="020B0604020202020204" pitchFamily="34" charset="0"/>
        <a:buChar char="•"/>
        <a:defRPr sz="2739" kern="1200">
          <a:solidFill>
            <a:schemeClr val="tx1"/>
          </a:solidFill>
          <a:latin typeface="+mn-lt"/>
          <a:ea typeface="+mn-ea"/>
          <a:cs typeface="+mn-cs"/>
        </a:defRPr>
      </a:lvl1pPr>
      <a:lvl2pPr marL="670918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2348" kern="1200">
          <a:solidFill>
            <a:schemeClr val="tx1"/>
          </a:solidFill>
          <a:latin typeface="+mn-lt"/>
          <a:ea typeface="+mn-ea"/>
          <a:cs typeface="+mn-cs"/>
        </a:defRPr>
      </a:lvl2pPr>
      <a:lvl3pPr marL="1118197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957" kern="1200">
          <a:solidFill>
            <a:schemeClr val="tx1"/>
          </a:solidFill>
          <a:latin typeface="+mn-lt"/>
          <a:ea typeface="+mn-ea"/>
          <a:cs typeface="+mn-cs"/>
        </a:defRPr>
      </a:lvl3pPr>
      <a:lvl4pPr marL="1565476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4pPr>
      <a:lvl5pPr marL="2012754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5pPr>
      <a:lvl6pPr marL="2460033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6pPr>
      <a:lvl7pPr marL="2907312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7pPr>
      <a:lvl8pPr marL="3354591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8pPr>
      <a:lvl9pPr marL="3801869" indent="-223639" algn="l" defTabSz="894558" rtl="0" eaLnBrk="1" latinLnBrk="0" hangingPunct="1">
        <a:lnSpc>
          <a:spcPct val="90000"/>
        </a:lnSpc>
        <a:spcBef>
          <a:spcPts val="489"/>
        </a:spcBef>
        <a:buFont typeface="Arial" panose="020B0604020202020204" pitchFamily="34" charset="0"/>
        <a:buChar char="•"/>
        <a:defRPr sz="17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1pPr>
      <a:lvl2pPr marL="447279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2pPr>
      <a:lvl3pPr marL="894558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3pPr>
      <a:lvl4pPr marL="1341836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4pPr>
      <a:lvl5pPr marL="1789115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5pPr>
      <a:lvl6pPr marL="2236394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6pPr>
      <a:lvl7pPr marL="2683673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7pPr>
      <a:lvl8pPr marL="3130951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8pPr>
      <a:lvl9pPr marL="3578230" algn="l" defTabSz="894558" rtl="0" eaLnBrk="1" latinLnBrk="0" hangingPunct="1">
        <a:defRPr sz="17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konfor.kriro.ru/f/v-19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9BA3F-B1F6-4D71-BF8B-80D75A207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" y="0"/>
            <a:ext cx="8948992" cy="1280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9567FB-0B2C-4C0A-BCC5-7695AF59CE90}"/>
              </a:ext>
            </a:extLst>
          </p:cNvPr>
          <p:cNvSpPr txBox="1"/>
          <p:nvPr/>
        </p:nvSpPr>
        <p:spPr>
          <a:xfrm>
            <a:off x="387880" y="2153260"/>
            <a:ext cx="816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Бесплатные консультации для родителей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46B2C-C226-454B-8E2B-688BA7A794A1}"/>
              </a:ext>
            </a:extLst>
          </p:cNvPr>
          <p:cNvSpPr txBox="1"/>
          <p:nvPr/>
        </p:nvSpPr>
        <p:spPr>
          <a:xfrm>
            <a:off x="3503653" y="7562635"/>
            <a:ext cx="3006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Выстраивание отношений родитель-ребёнок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88374-EB2A-4B92-9C92-09A569DEEABE}"/>
              </a:ext>
            </a:extLst>
          </p:cNvPr>
          <p:cNvSpPr txBox="1"/>
          <p:nvPr/>
        </p:nvSpPr>
        <p:spPr>
          <a:xfrm>
            <a:off x="94886" y="7395187"/>
            <a:ext cx="3468125" cy="101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Проблемы освоения образовательных программ, подготовка к экзаменам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0EE2F7-8C9E-4AC7-9BBC-B3EA3BF76550}"/>
              </a:ext>
            </a:extLst>
          </p:cNvPr>
          <p:cNvSpPr txBox="1"/>
          <p:nvPr/>
        </p:nvSpPr>
        <p:spPr>
          <a:xfrm>
            <a:off x="6247578" y="7457160"/>
            <a:ext cx="313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Вопросы развития, </a:t>
            </a:r>
          </a:p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воспитания, обучения </a:t>
            </a:r>
          </a:p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и социализации детей</a:t>
            </a:r>
          </a:p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 ( в том числе с ОВЗ и инвалидностью)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5EFD5A-9A77-4CE5-99BA-73A9A9199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1" y="896512"/>
            <a:ext cx="1816765" cy="1420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1DC8C6-2197-4FBD-8D1A-EE423553D51E}"/>
              </a:ext>
            </a:extLst>
          </p:cNvPr>
          <p:cNvSpPr txBox="1"/>
          <p:nvPr/>
        </p:nvSpPr>
        <p:spPr>
          <a:xfrm>
            <a:off x="2057775" y="915111"/>
            <a:ext cx="301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400000"/>
            </a:pPr>
            <a:r>
              <a:rPr lang="ru-RU" sz="2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Служба помощи</a:t>
            </a:r>
          </a:p>
          <a:p>
            <a:pPr algn="ctr">
              <a:buSzPct val="400000"/>
            </a:pPr>
            <a:r>
              <a:rPr lang="ru-RU" sz="2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 родителям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3876BE-D85D-4C55-9A99-176AAED5E4D8}"/>
              </a:ext>
            </a:extLst>
          </p:cNvPr>
          <p:cNvSpPr txBox="1"/>
          <p:nvPr/>
        </p:nvSpPr>
        <p:spPr>
          <a:xfrm>
            <a:off x="678542" y="217562"/>
            <a:ext cx="780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РЕСПУБЛИКАНСКИЙ  КОНСУЛЬТАЦИОННЫЙ ЦЕНТР</a:t>
            </a:r>
            <a:endParaRPr lang="ru-RU" sz="1600" b="1" dirty="0">
              <a:solidFill>
                <a:schemeClr val="bg1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pPr algn="ctr">
              <a:buSzPct val="400000"/>
            </a:pPr>
            <a:r>
              <a:rPr lang="ru-RU" sz="16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ГОУДПО  «КОМИ РЕСПУБЛИКАНСКИЙ  ИНСТИТУТ РАЗВИТИЯ ОБРАЗОВАНИЯ»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CDAC4-35AB-4C57-B9A7-44D04430A796}"/>
              </a:ext>
            </a:extLst>
          </p:cNvPr>
          <p:cNvSpPr txBox="1"/>
          <p:nvPr/>
        </p:nvSpPr>
        <p:spPr>
          <a:xfrm>
            <a:off x="2344931" y="11668307"/>
            <a:ext cx="4047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400000"/>
            </a:pPr>
            <a:r>
              <a:rPr lang="ru-RU" sz="2000" b="1" dirty="0" err="1">
                <a:solidFill>
                  <a:schemeClr val="bg1"/>
                </a:solidFill>
              </a:rPr>
              <a:t>г.Сыктывкар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</a:p>
          <a:p>
            <a:pPr algn="ctr">
              <a:buSzPct val="400000"/>
            </a:pPr>
            <a:r>
              <a:rPr lang="ru-RU" sz="2000" b="1" dirty="0" err="1">
                <a:solidFill>
                  <a:schemeClr val="bg1"/>
                </a:solidFill>
              </a:rPr>
              <a:t>ул.Орджоникидзе</a:t>
            </a:r>
            <a:r>
              <a:rPr lang="ru-RU" sz="2000" b="1" dirty="0">
                <a:solidFill>
                  <a:schemeClr val="bg1"/>
                </a:solidFill>
              </a:rPr>
              <a:t> 23,</a:t>
            </a:r>
          </a:p>
          <a:p>
            <a:pPr algn="ctr">
              <a:buSzPct val="400000"/>
            </a:pPr>
            <a:r>
              <a:rPr lang="ru-RU" sz="2000" b="1" dirty="0">
                <a:solidFill>
                  <a:schemeClr val="bg1"/>
                </a:solidFill>
              </a:rPr>
              <a:t> кабинет 111, 114, 116</a:t>
            </a:r>
            <a:endParaRPr lang="ru-RU" sz="2000" b="1" dirty="0">
              <a:solidFill>
                <a:schemeClr val="bg1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B23AB1-6DE7-42E6-83FB-00B3B0FB9DB9}"/>
              </a:ext>
            </a:extLst>
          </p:cNvPr>
          <p:cNvSpPr txBox="1"/>
          <p:nvPr/>
        </p:nvSpPr>
        <p:spPr>
          <a:xfrm>
            <a:off x="2057775" y="8893664"/>
            <a:ext cx="4452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400000"/>
            </a:pPr>
            <a:r>
              <a:rPr lang="ru-RU" sz="2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ЗАПИШИСЬ на бесплатную консультацию</a:t>
            </a:r>
          </a:p>
          <a:p>
            <a:pPr algn="ctr">
              <a:buSzPct val="400000"/>
            </a:pPr>
            <a:r>
              <a:rPr lang="en-US" sz="2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  <a:hlinkClick r:id="rId4"/>
              </a:rPr>
              <a:t>konfor.kriro.ru/f/v-19</a:t>
            </a:r>
            <a:r>
              <a:rPr lang="ru-RU" sz="2400" b="1" dirty="0" smtClean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bg1"/>
              </a:solidFill>
              <a:latin typeface="Futura PT Bold" panose="020B0902020204020203" pitchFamily="34" charset="-52"/>
              <a:cs typeface="Arial" panose="020B0604020202020204" pitchFamily="34" charset="0"/>
            </a:endParaRPr>
          </a:p>
          <a:p>
            <a:pPr algn="ctr">
              <a:buSzPct val="400000"/>
            </a:pPr>
            <a:r>
              <a:rPr lang="ru-RU" sz="2400" b="1" dirty="0">
                <a:solidFill>
                  <a:schemeClr val="bg1"/>
                </a:solidFill>
                <a:latin typeface="Futura PT Bold" panose="020B0902020204020203" pitchFamily="34" charset="-5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1A69FD-34B4-4793-901D-818C79467D55}"/>
              </a:ext>
            </a:extLst>
          </p:cNvPr>
          <p:cNvSpPr txBox="1"/>
          <p:nvPr/>
        </p:nvSpPr>
        <p:spPr>
          <a:xfrm>
            <a:off x="251025" y="10662700"/>
            <a:ext cx="3301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en-US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semyaconsultant.kriro.ru</a:t>
            </a:r>
          </a:p>
          <a:p>
            <a:pPr>
              <a:buSzPct val="400000"/>
            </a:pPr>
            <a:endParaRPr lang="ru-RU" sz="2000" b="1" dirty="0">
              <a:solidFill>
                <a:schemeClr val="bg1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</p:txBody>
      </p:sp>
      <p:pic>
        <p:nvPicPr>
          <p:cNvPr id="24" name="Google Shape;302;p25">
            <a:extLst>
              <a:ext uri="{FF2B5EF4-FFF2-40B4-BE49-F238E27FC236}">
                <a16:creationId xmlns:a16="http://schemas.microsoft.com/office/drawing/2014/main" id="{B075CDAE-FD5A-4310-9D61-4A01AEE2737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410" y="11155463"/>
            <a:ext cx="1371136" cy="132343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A54AE04-12B9-44BF-845F-9060F60AAC3E}"/>
              </a:ext>
            </a:extLst>
          </p:cNvPr>
          <p:cNvSpPr txBox="1"/>
          <p:nvPr/>
        </p:nvSpPr>
        <p:spPr>
          <a:xfrm>
            <a:off x="5400163" y="10495723"/>
            <a:ext cx="3571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группа социальной сети </a:t>
            </a:r>
          </a:p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ВКонтакте</a:t>
            </a: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» (vk.com/</a:t>
            </a:r>
            <a:r>
              <a:rPr lang="ru-RU" sz="2000" b="1" dirty="0" err="1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kriro_kc</a:t>
            </a: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0810C8-5B22-46A1-BD8C-28BAB5F89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573" y="11273156"/>
            <a:ext cx="1158580" cy="1158580"/>
          </a:xfrm>
          <a:prstGeom prst="rect">
            <a:avLst/>
          </a:prstGeom>
        </p:spPr>
      </p:pic>
      <p:pic>
        <p:nvPicPr>
          <p:cNvPr id="27" name="Рисунок 26" descr="КонсЦентр лого новый">
            <a:extLst>
              <a:ext uri="{FF2B5EF4-FFF2-40B4-BE49-F238E27FC236}">
                <a16:creationId xmlns:a16="http://schemas.microsoft.com/office/drawing/2014/main" id="{FDFE02EE-0F81-4A86-9447-C822BA7AF47D}"/>
              </a:ext>
            </a:extLst>
          </p:cNvPr>
          <p:cNvPicPr/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92" y="962060"/>
            <a:ext cx="1373338" cy="1191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7CCB5DA-C3F2-408F-A55A-6FFF3D89620D}"/>
              </a:ext>
            </a:extLst>
          </p:cNvPr>
          <p:cNvSpPr txBox="1"/>
          <p:nvPr/>
        </p:nvSpPr>
        <p:spPr>
          <a:xfrm>
            <a:off x="519966" y="3843563"/>
            <a:ext cx="79022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400000"/>
            </a:pP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19 октября 2024</a:t>
            </a:r>
          </a:p>
          <a:p>
            <a:pPr algn="ctr">
              <a:buSzPct val="400000"/>
            </a:pP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г. Сосногорск</a:t>
            </a:r>
          </a:p>
          <a:p>
            <a:pPr algn="ctr">
              <a:buSzPct val="400000"/>
            </a:pPr>
            <a:r>
              <a:rPr lang="ru-RU" sz="2800" b="1" dirty="0" smtClean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Дом </a:t>
            </a: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детского </a:t>
            </a:r>
            <a:r>
              <a:rPr lang="ru-RU" sz="2800" b="1" dirty="0" smtClean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творчества</a:t>
            </a:r>
          </a:p>
          <a:p>
            <a:pPr algn="ctr">
              <a:buSzPct val="400000"/>
            </a:pPr>
            <a:r>
              <a:rPr lang="ru-RU" sz="2400" b="1" dirty="0" smtClean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ул</a:t>
            </a:r>
            <a:r>
              <a:rPr lang="ru-RU" sz="24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. Лермонтова, дом.6 </a:t>
            </a:r>
            <a:endParaRPr lang="ru-RU" sz="2800" b="1" dirty="0">
              <a:solidFill>
                <a:schemeClr val="bg1"/>
              </a:solidFill>
              <a:latin typeface="Futura PT Book" panose="020B0502020204020303" pitchFamily="34" charset="-52"/>
              <a:cs typeface="Arial" panose="020B0604020202020204" pitchFamily="34" charset="0"/>
            </a:endParaRPr>
          </a:p>
          <a:p>
            <a:pPr algn="ctr">
              <a:buSzPct val="400000"/>
            </a:pPr>
            <a:r>
              <a:rPr lang="ru-RU" sz="2800" b="1" dirty="0" smtClean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с 09:00 до 15:00</a:t>
            </a:r>
          </a:p>
          <a:p>
            <a:pPr algn="ctr">
              <a:buSzPct val="400000"/>
            </a:pP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Ведут прием специалисты Республиканского консультационного центра: </a:t>
            </a:r>
          </a:p>
          <a:p>
            <a:pPr algn="ctr">
              <a:buSzPct val="400000"/>
            </a:pPr>
            <a:r>
              <a:rPr lang="ru-RU" sz="28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психолог, логопед, дефектолог, сурдопедагог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E7C68C-BC83-4A17-A0EE-044862106034}"/>
              </a:ext>
            </a:extLst>
          </p:cNvPr>
          <p:cNvSpPr txBox="1"/>
          <p:nvPr/>
        </p:nvSpPr>
        <p:spPr>
          <a:xfrm rot="10800000" flipV="1">
            <a:off x="101228" y="8578298"/>
            <a:ext cx="3035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Речь и речевое развитие</a:t>
            </a:r>
          </a:p>
          <a:p>
            <a:pPr>
              <a:buSzPct val="400000"/>
            </a:pPr>
            <a:r>
              <a:rPr lang="ru-RU" sz="2000" b="1" dirty="0">
                <a:solidFill>
                  <a:schemeClr val="bg1"/>
                </a:solidFill>
                <a:latin typeface="Futura PT Book" panose="020B0502020204020303" pitchFamily="34" charset="-52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C731A-DBCB-413C-ACA6-A17B9C4DD3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7891" y="10054196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9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</TotalTime>
  <Words>117</Words>
  <Application>Microsoft Office PowerPoint</Application>
  <PresentationFormat>Произвольный</PresentationFormat>
  <Paragraphs>29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PT Bold</vt:lpstr>
      <vt:lpstr>Futura PT Book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Михайлович Дронов</dc:creator>
  <cp:lastModifiedBy>Общее образование</cp:lastModifiedBy>
  <cp:revision>31</cp:revision>
  <dcterms:created xsi:type="dcterms:W3CDTF">2022-04-04T14:28:05Z</dcterms:created>
  <dcterms:modified xsi:type="dcterms:W3CDTF">2024-10-17T11:00:46Z</dcterms:modified>
</cp:coreProperties>
</file>